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91" r:id="rId5"/>
    <p:sldId id="259" r:id="rId6"/>
    <p:sldId id="260" r:id="rId7"/>
    <p:sldId id="296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0" r:id="rId19"/>
    <p:sldId id="312" r:id="rId20"/>
    <p:sldId id="311" r:id="rId21"/>
    <p:sldId id="309" r:id="rId22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5" autoAdjust="0"/>
    <p:restoredTop sz="94660"/>
  </p:normalViewPr>
  <p:slideViewPr>
    <p:cSldViewPr snapToGrid="0">
      <p:cViewPr varScale="1">
        <p:scale>
          <a:sx n="61" d="100"/>
          <a:sy n="61" d="100"/>
        </p:scale>
        <p:origin x="48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9C3376-66BF-4EFC-ABFB-C2CE45E0E34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9F7F1E-27E8-48D0-8204-CE04A7D1A103}">
      <dgm:prSet phldrT="[Text]"/>
      <dgm:spPr/>
      <dgm:t>
        <a:bodyPr/>
        <a:lstStyle/>
        <a:p>
          <a:r>
            <a:rPr lang="en-US" b="1" dirty="0" smtClean="0"/>
            <a:t>Zoonoses</a:t>
          </a:r>
          <a:endParaRPr lang="en-US" b="1" dirty="0"/>
        </a:p>
      </dgm:t>
    </dgm:pt>
    <dgm:pt modelId="{4B48473F-7C34-4C24-8834-DF83BDC8F692}" type="parTrans" cxnId="{B5395642-EDA4-43ED-8387-77DB3D024409}">
      <dgm:prSet/>
      <dgm:spPr/>
      <dgm:t>
        <a:bodyPr/>
        <a:lstStyle/>
        <a:p>
          <a:endParaRPr lang="en-US"/>
        </a:p>
      </dgm:t>
    </dgm:pt>
    <dgm:pt modelId="{8447C863-D9FA-4E45-B5E4-B828EF2EDA98}" type="sibTrans" cxnId="{B5395642-EDA4-43ED-8387-77DB3D024409}">
      <dgm:prSet/>
      <dgm:spPr/>
      <dgm:t>
        <a:bodyPr/>
        <a:lstStyle/>
        <a:p>
          <a:endParaRPr lang="en-US"/>
        </a:p>
      </dgm:t>
    </dgm:pt>
    <dgm:pt modelId="{3B15A0A1-5EEA-4AB8-99A6-07914A1A8A2C}">
      <dgm:prSet phldrT="[Text]"/>
      <dgm:spPr/>
      <dgm:t>
        <a:bodyPr/>
        <a:lstStyle/>
        <a:p>
          <a:r>
            <a:rPr lang="en-US" b="1" dirty="0" smtClean="0"/>
            <a:t>Veterinary medicine</a:t>
          </a:r>
          <a:endParaRPr lang="en-US" b="1" dirty="0"/>
        </a:p>
      </dgm:t>
    </dgm:pt>
    <dgm:pt modelId="{5F0ABCB0-0445-49BD-9E35-73BB0FC23AE7}" type="parTrans" cxnId="{F501CAD8-1F18-4081-AB7A-0E764D8C9A93}">
      <dgm:prSet/>
      <dgm:spPr/>
      <dgm:t>
        <a:bodyPr/>
        <a:lstStyle/>
        <a:p>
          <a:endParaRPr lang="en-US"/>
        </a:p>
      </dgm:t>
    </dgm:pt>
    <dgm:pt modelId="{D9B13719-5047-4E7E-B783-74EBB9E069D0}" type="sibTrans" cxnId="{F501CAD8-1F18-4081-AB7A-0E764D8C9A93}">
      <dgm:prSet/>
      <dgm:spPr/>
      <dgm:t>
        <a:bodyPr/>
        <a:lstStyle/>
        <a:p>
          <a:endParaRPr lang="en-US"/>
        </a:p>
      </dgm:t>
    </dgm:pt>
    <dgm:pt modelId="{F08CB186-C9B5-4BA4-828B-70B86B1FB546}">
      <dgm:prSet phldrT="[Text]"/>
      <dgm:spPr/>
      <dgm:t>
        <a:bodyPr/>
        <a:lstStyle/>
        <a:p>
          <a:r>
            <a:rPr lang="en-US" b="1" dirty="0" smtClean="0"/>
            <a:t>Human medicine</a:t>
          </a:r>
          <a:endParaRPr lang="en-US" b="1" dirty="0"/>
        </a:p>
      </dgm:t>
    </dgm:pt>
    <dgm:pt modelId="{268E071F-537C-472A-8719-6CA31006781E}" type="parTrans" cxnId="{675E0A3F-1E0D-4D4A-9A35-F9FFDC053558}">
      <dgm:prSet/>
      <dgm:spPr/>
      <dgm:t>
        <a:bodyPr/>
        <a:lstStyle/>
        <a:p>
          <a:endParaRPr lang="en-US"/>
        </a:p>
      </dgm:t>
    </dgm:pt>
    <dgm:pt modelId="{0BC9FC1F-29F9-4534-A985-E5E4124E0E71}" type="sibTrans" cxnId="{675E0A3F-1E0D-4D4A-9A35-F9FFDC053558}">
      <dgm:prSet/>
      <dgm:spPr/>
      <dgm:t>
        <a:bodyPr/>
        <a:lstStyle/>
        <a:p>
          <a:endParaRPr lang="en-US"/>
        </a:p>
      </dgm:t>
    </dgm:pt>
    <dgm:pt modelId="{8571209B-9EFC-45DD-BA78-F5B79D088583}">
      <dgm:prSet phldrT="[Text]"/>
      <dgm:spPr/>
      <dgm:t>
        <a:bodyPr/>
        <a:lstStyle/>
        <a:p>
          <a:r>
            <a:rPr lang="en-US" b="1" dirty="0" smtClean="0"/>
            <a:t>Pedagogy</a:t>
          </a:r>
          <a:endParaRPr lang="ro-RO" b="1" dirty="0" smtClean="0"/>
        </a:p>
        <a:p>
          <a:r>
            <a:rPr lang="en-GB" b="1" dirty="0" smtClean="0"/>
            <a:t>Pre-university education</a:t>
          </a:r>
          <a:endParaRPr lang="en-US" b="1" dirty="0"/>
        </a:p>
      </dgm:t>
    </dgm:pt>
    <dgm:pt modelId="{BAD2F1BE-ABA4-4412-AF3B-E6123641E5E1}" type="parTrans" cxnId="{C2001687-4FDD-45E3-801D-222EC420F054}">
      <dgm:prSet/>
      <dgm:spPr/>
      <dgm:t>
        <a:bodyPr/>
        <a:lstStyle/>
        <a:p>
          <a:endParaRPr lang="en-US"/>
        </a:p>
      </dgm:t>
    </dgm:pt>
    <dgm:pt modelId="{C68DDBA6-AFDC-44A6-9738-07F5FBC30EB1}" type="sibTrans" cxnId="{C2001687-4FDD-45E3-801D-222EC420F054}">
      <dgm:prSet/>
      <dgm:spPr/>
      <dgm:t>
        <a:bodyPr/>
        <a:lstStyle/>
        <a:p>
          <a:endParaRPr lang="en-US"/>
        </a:p>
      </dgm:t>
    </dgm:pt>
    <dgm:pt modelId="{0418E3B3-E6A9-413E-B683-03BD43C08600}">
      <dgm:prSet phldrT="[Text]"/>
      <dgm:spPr/>
      <dgm:t>
        <a:bodyPr/>
        <a:lstStyle/>
        <a:p>
          <a:r>
            <a:rPr lang="en-US" b="1" dirty="0" smtClean="0"/>
            <a:t>Languages – Medical communication</a:t>
          </a:r>
          <a:endParaRPr lang="en-US" b="1" dirty="0"/>
        </a:p>
      </dgm:t>
    </dgm:pt>
    <dgm:pt modelId="{3757AD7D-5F69-4058-B428-FA1AA613A352}" type="parTrans" cxnId="{3A8B89F9-A5AD-4F1A-B4AC-2409F117DDB1}">
      <dgm:prSet/>
      <dgm:spPr/>
      <dgm:t>
        <a:bodyPr/>
        <a:lstStyle/>
        <a:p>
          <a:endParaRPr lang="en-US"/>
        </a:p>
      </dgm:t>
    </dgm:pt>
    <dgm:pt modelId="{4B9FD683-3610-472B-9D0F-FFDC3E3F5B68}" type="sibTrans" cxnId="{3A8B89F9-A5AD-4F1A-B4AC-2409F117DDB1}">
      <dgm:prSet/>
      <dgm:spPr/>
      <dgm:t>
        <a:bodyPr/>
        <a:lstStyle/>
        <a:p>
          <a:endParaRPr lang="en-US"/>
        </a:p>
      </dgm:t>
    </dgm:pt>
    <dgm:pt modelId="{B9447530-6D65-4BC4-A283-175925A5E5A5}">
      <dgm:prSet phldrT="[Text]"/>
      <dgm:spPr/>
      <dgm:t>
        <a:bodyPr/>
        <a:lstStyle/>
        <a:p>
          <a:r>
            <a:rPr lang="en-US" b="1" dirty="0" smtClean="0"/>
            <a:t>Raise awareness</a:t>
          </a:r>
          <a:r>
            <a:rPr lang="ro-RO" b="1" dirty="0" smtClean="0"/>
            <a:t> to general public</a:t>
          </a:r>
          <a:endParaRPr lang="en-US" b="1" dirty="0"/>
        </a:p>
      </dgm:t>
    </dgm:pt>
    <dgm:pt modelId="{43BB15AC-DCE2-4809-8F10-CF84B47D2248}" type="parTrans" cxnId="{A76A1C52-9514-4508-B765-8FFAA5AB0295}">
      <dgm:prSet/>
      <dgm:spPr/>
      <dgm:t>
        <a:bodyPr/>
        <a:lstStyle/>
        <a:p>
          <a:endParaRPr lang="en-US"/>
        </a:p>
      </dgm:t>
    </dgm:pt>
    <dgm:pt modelId="{ECEBF536-D985-47BA-B77B-5099A4095A6F}" type="sibTrans" cxnId="{A76A1C52-9514-4508-B765-8FFAA5AB0295}">
      <dgm:prSet/>
      <dgm:spPr/>
      <dgm:t>
        <a:bodyPr/>
        <a:lstStyle/>
        <a:p>
          <a:endParaRPr lang="en-US"/>
        </a:p>
      </dgm:t>
    </dgm:pt>
    <dgm:pt modelId="{96838B05-A73A-4B4E-AD61-20BD5F0C50F6}" type="pres">
      <dgm:prSet presAssocID="{219C3376-66BF-4EFC-ABFB-C2CE45E0E34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B9FA12D-42B8-40AE-8FA0-528313FAE03A}" type="pres">
      <dgm:prSet presAssocID="{109F7F1E-27E8-48D0-8204-CE04A7D1A103}" presName="centerShape" presStyleLbl="node0" presStyleIdx="0" presStyleCnt="1"/>
      <dgm:spPr/>
      <dgm:t>
        <a:bodyPr/>
        <a:lstStyle/>
        <a:p>
          <a:endParaRPr lang="en-GB"/>
        </a:p>
      </dgm:t>
    </dgm:pt>
    <dgm:pt modelId="{D6FFE972-0AFD-4303-B5C4-45DA6C98D135}" type="pres">
      <dgm:prSet presAssocID="{5F0ABCB0-0445-49BD-9E35-73BB0FC23AE7}" presName="parTrans" presStyleLbl="sibTrans2D1" presStyleIdx="0" presStyleCnt="5"/>
      <dgm:spPr/>
      <dgm:t>
        <a:bodyPr/>
        <a:lstStyle/>
        <a:p>
          <a:endParaRPr lang="en-GB"/>
        </a:p>
      </dgm:t>
    </dgm:pt>
    <dgm:pt modelId="{BD59695B-DD63-4E9C-A3A6-4D932D81E3D5}" type="pres">
      <dgm:prSet presAssocID="{5F0ABCB0-0445-49BD-9E35-73BB0FC23AE7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1997CD08-0DBB-4897-9A9C-E15F51052686}" type="pres">
      <dgm:prSet presAssocID="{3B15A0A1-5EEA-4AB8-99A6-07914A1A8A2C}" presName="node" presStyleLbl="node1" presStyleIdx="0" presStyleCnt="5" custScaleX="1060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C07DF-2DBD-4040-BEA3-DD454C4B374F}" type="pres">
      <dgm:prSet presAssocID="{268E071F-537C-472A-8719-6CA31006781E}" presName="parTrans" presStyleLbl="sibTrans2D1" presStyleIdx="1" presStyleCnt="5"/>
      <dgm:spPr/>
      <dgm:t>
        <a:bodyPr/>
        <a:lstStyle/>
        <a:p>
          <a:endParaRPr lang="en-GB"/>
        </a:p>
      </dgm:t>
    </dgm:pt>
    <dgm:pt modelId="{2CD65E61-3276-4230-BCE1-289DD9C8C535}" type="pres">
      <dgm:prSet presAssocID="{268E071F-537C-472A-8719-6CA31006781E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3A3B11A9-FA7A-497C-B4D4-26F718258151}" type="pres">
      <dgm:prSet presAssocID="{F08CB186-C9B5-4BA4-828B-70B86B1FB546}" presName="node" presStyleLbl="node1" presStyleIdx="1" presStyleCnt="5" custRadScaleRad="92005" custRadScaleInc="-4064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3EEF4-1946-4BE2-8A49-CAC8041CE9F9}" type="pres">
      <dgm:prSet presAssocID="{BAD2F1BE-ABA4-4412-AF3B-E6123641E5E1}" presName="parTrans" presStyleLbl="sibTrans2D1" presStyleIdx="2" presStyleCnt="5"/>
      <dgm:spPr/>
      <dgm:t>
        <a:bodyPr/>
        <a:lstStyle/>
        <a:p>
          <a:endParaRPr lang="en-GB"/>
        </a:p>
      </dgm:t>
    </dgm:pt>
    <dgm:pt modelId="{9C1ECF64-1EAF-481B-AA72-D6E100C2C1C6}" type="pres">
      <dgm:prSet presAssocID="{BAD2F1BE-ABA4-4412-AF3B-E6123641E5E1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0F8452FB-D324-45A9-A4CE-3C2F8950A274}" type="pres">
      <dgm:prSet presAssocID="{8571209B-9EFC-45DD-BA78-F5B79D088583}" presName="node" presStyleLbl="node1" presStyleIdx="2" presStyleCnt="5" custScaleX="127304" custRadScaleRad="114005" custRadScaleInc="-2353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89B798-4A62-4DD1-BA61-A06C5FB680FA}" type="pres">
      <dgm:prSet presAssocID="{3757AD7D-5F69-4058-B428-FA1AA613A352}" presName="parTrans" presStyleLbl="sibTrans2D1" presStyleIdx="3" presStyleCnt="5"/>
      <dgm:spPr/>
      <dgm:t>
        <a:bodyPr/>
        <a:lstStyle/>
        <a:p>
          <a:endParaRPr lang="en-GB"/>
        </a:p>
      </dgm:t>
    </dgm:pt>
    <dgm:pt modelId="{60AB82A8-005F-4695-8A74-7D50A16E6621}" type="pres">
      <dgm:prSet presAssocID="{3757AD7D-5F69-4058-B428-FA1AA613A352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B9AE2C09-D260-4F67-94AE-52A306959C4F}" type="pres">
      <dgm:prSet presAssocID="{0418E3B3-E6A9-413E-B683-03BD43C08600}" presName="node" presStyleLbl="node1" presStyleIdx="3" presStyleCnt="5" custScaleX="114446" custRadScaleRad="99619" custRadScaleInc="-84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2DCC0B-A28B-43B1-AEAB-E63E711CD8B8}" type="pres">
      <dgm:prSet presAssocID="{43BB15AC-DCE2-4809-8F10-CF84B47D2248}" presName="parTrans" presStyleLbl="sibTrans2D1" presStyleIdx="4" presStyleCnt="5"/>
      <dgm:spPr/>
      <dgm:t>
        <a:bodyPr/>
        <a:lstStyle/>
        <a:p>
          <a:endParaRPr lang="en-GB"/>
        </a:p>
      </dgm:t>
    </dgm:pt>
    <dgm:pt modelId="{44034711-DD49-4A2C-93F9-81BC263B4EB6}" type="pres">
      <dgm:prSet presAssocID="{43BB15AC-DCE2-4809-8F10-CF84B47D2248}" presName="connectorText" presStyleLbl="sibTrans2D1" presStyleIdx="4" presStyleCnt="5"/>
      <dgm:spPr/>
      <dgm:t>
        <a:bodyPr/>
        <a:lstStyle/>
        <a:p>
          <a:endParaRPr lang="en-GB"/>
        </a:p>
      </dgm:t>
    </dgm:pt>
    <dgm:pt modelId="{20E0C47E-F362-4EE1-96CD-E7B8CC2F8CB4}" type="pres">
      <dgm:prSet presAssocID="{B9447530-6D65-4BC4-A283-175925A5E5A5}" presName="node" presStyleLbl="node1" presStyleIdx="4" presStyleCnt="5" custScaleX="115950" custRadScaleRad="91859" custRadScaleInc="-3932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F2EEEEF-7FC5-42BE-BBFD-1CEFB6B41833}" type="presOf" srcId="{268E071F-537C-472A-8719-6CA31006781E}" destId="{2B7C07DF-2DBD-4040-BEA3-DD454C4B374F}" srcOrd="0" destOrd="0" presId="urn:microsoft.com/office/officeart/2005/8/layout/radial5"/>
    <dgm:cxn modelId="{C2001687-4FDD-45E3-801D-222EC420F054}" srcId="{109F7F1E-27E8-48D0-8204-CE04A7D1A103}" destId="{8571209B-9EFC-45DD-BA78-F5B79D088583}" srcOrd="2" destOrd="0" parTransId="{BAD2F1BE-ABA4-4412-AF3B-E6123641E5E1}" sibTransId="{C68DDBA6-AFDC-44A6-9738-07F5FBC30EB1}"/>
    <dgm:cxn modelId="{5DA22021-61AC-4F0A-99E3-08B9DA18ED5D}" type="presOf" srcId="{5F0ABCB0-0445-49BD-9E35-73BB0FC23AE7}" destId="{D6FFE972-0AFD-4303-B5C4-45DA6C98D135}" srcOrd="0" destOrd="0" presId="urn:microsoft.com/office/officeart/2005/8/layout/radial5"/>
    <dgm:cxn modelId="{C5A34EB4-72FB-431B-9CD7-239A2031B2DC}" type="presOf" srcId="{219C3376-66BF-4EFC-ABFB-C2CE45E0E346}" destId="{96838B05-A73A-4B4E-AD61-20BD5F0C50F6}" srcOrd="0" destOrd="0" presId="urn:microsoft.com/office/officeart/2005/8/layout/radial5"/>
    <dgm:cxn modelId="{0C7F3D64-E567-4F49-B5E3-E14D27054512}" type="presOf" srcId="{3757AD7D-5F69-4058-B428-FA1AA613A352}" destId="{0389B798-4A62-4DD1-BA61-A06C5FB680FA}" srcOrd="0" destOrd="0" presId="urn:microsoft.com/office/officeart/2005/8/layout/radial5"/>
    <dgm:cxn modelId="{F501CAD8-1F18-4081-AB7A-0E764D8C9A93}" srcId="{109F7F1E-27E8-48D0-8204-CE04A7D1A103}" destId="{3B15A0A1-5EEA-4AB8-99A6-07914A1A8A2C}" srcOrd="0" destOrd="0" parTransId="{5F0ABCB0-0445-49BD-9E35-73BB0FC23AE7}" sibTransId="{D9B13719-5047-4E7E-B783-74EBB9E069D0}"/>
    <dgm:cxn modelId="{B5395642-EDA4-43ED-8387-77DB3D024409}" srcId="{219C3376-66BF-4EFC-ABFB-C2CE45E0E346}" destId="{109F7F1E-27E8-48D0-8204-CE04A7D1A103}" srcOrd="0" destOrd="0" parTransId="{4B48473F-7C34-4C24-8834-DF83BDC8F692}" sibTransId="{8447C863-D9FA-4E45-B5E4-B828EF2EDA98}"/>
    <dgm:cxn modelId="{BF8CEF2B-0A3E-48B8-9C6E-9A5467B73BCA}" type="presOf" srcId="{109F7F1E-27E8-48D0-8204-CE04A7D1A103}" destId="{BB9FA12D-42B8-40AE-8FA0-528313FAE03A}" srcOrd="0" destOrd="0" presId="urn:microsoft.com/office/officeart/2005/8/layout/radial5"/>
    <dgm:cxn modelId="{01CD0850-FE90-4E8E-BA72-2E1533779717}" type="presOf" srcId="{5F0ABCB0-0445-49BD-9E35-73BB0FC23AE7}" destId="{BD59695B-DD63-4E9C-A3A6-4D932D81E3D5}" srcOrd="1" destOrd="0" presId="urn:microsoft.com/office/officeart/2005/8/layout/radial5"/>
    <dgm:cxn modelId="{A76A1C52-9514-4508-B765-8FFAA5AB0295}" srcId="{109F7F1E-27E8-48D0-8204-CE04A7D1A103}" destId="{B9447530-6D65-4BC4-A283-175925A5E5A5}" srcOrd="4" destOrd="0" parTransId="{43BB15AC-DCE2-4809-8F10-CF84B47D2248}" sibTransId="{ECEBF536-D985-47BA-B77B-5099A4095A6F}"/>
    <dgm:cxn modelId="{8D5B57B8-14EB-457F-9482-AA63A2390211}" type="presOf" srcId="{43BB15AC-DCE2-4809-8F10-CF84B47D2248}" destId="{44034711-DD49-4A2C-93F9-81BC263B4EB6}" srcOrd="1" destOrd="0" presId="urn:microsoft.com/office/officeart/2005/8/layout/radial5"/>
    <dgm:cxn modelId="{04E27E02-14C1-49EA-A6E6-4E187D624725}" type="presOf" srcId="{BAD2F1BE-ABA4-4412-AF3B-E6123641E5E1}" destId="{9C1ECF64-1EAF-481B-AA72-D6E100C2C1C6}" srcOrd="1" destOrd="0" presId="urn:microsoft.com/office/officeart/2005/8/layout/radial5"/>
    <dgm:cxn modelId="{2B963224-F57D-43B8-8D07-10319B6D7C07}" type="presOf" srcId="{3757AD7D-5F69-4058-B428-FA1AA613A352}" destId="{60AB82A8-005F-4695-8A74-7D50A16E6621}" srcOrd="1" destOrd="0" presId="urn:microsoft.com/office/officeart/2005/8/layout/radial5"/>
    <dgm:cxn modelId="{77591869-5B5C-4F0E-B02E-D8CD54DDF5C2}" type="presOf" srcId="{43BB15AC-DCE2-4809-8F10-CF84B47D2248}" destId="{572DCC0B-A28B-43B1-AEAB-E63E711CD8B8}" srcOrd="0" destOrd="0" presId="urn:microsoft.com/office/officeart/2005/8/layout/radial5"/>
    <dgm:cxn modelId="{3A8B89F9-A5AD-4F1A-B4AC-2409F117DDB1}" srcId="{109F7F1E-27E8-48D0-8204-CE04A7D1A103}" destId="{0418E3B3-E6A9-413E-B683-03BD43C08600}" srcOrd="3" destOrd="0" parTransId="{3757AD7D-5F69-4058-B428-FA1AA613A352}" sibTransId="{4B9FD683-3610-472B-9D0F-FFDC3E3F5B68}"/>
    <dgm:cxn modelId="{675E0A3F-1E0D-4D4A-9A35-F9FFDC053558}" srcId="{109F7F1E-27E8-48D0-8204-CE04A7D1A103}" destId="{F08CB186-C9B5-4BA4-828B-70B86B1FB546}" srcOrd="1" destOrd="0" parTransId="{268E071F-537C-472A-8719-6CA31006781E}" sibTransId="{0BC9FC1F-29F9-4534-A985-E5E4124E0E71}"/>
    <dgm:cxn modelId="{CAB8CA40-58AB-4A01-9314-3E52111B5BBB}" type="presOf" srcId="{3B15A0A1-5EEA-4AB8-99A6-07914A1A8A2C}" destId="{1997CD08-0DBB-4897-9A9C-E15F51052686}" srcOrd="0" destOrd="0" presId="urn:microsoft.com/office/officeart/2005/8/layout/radial5"/>
    <dgm:cxn modelId="{3CA674F8-93DF-4AC0-B9D4-18B493BDAC1E}" type="presOf" srcId="{F08CB186-C9B5-4BA4-828B-70B86B1FB546}" destId="{3A3B11A9-FA7A-497C-B4D4-26F718258151}" srcOrd="0" destOrd="0" presId="urn:microsoft.com/office/officeart/2005/8/layout/radial5"/>
    <dgm:cxn modelId="{166D42A5-6C31-4C13-BB03-F498102FD189}" type="presOf" srcId="{8571209B-9EFC-45DD-BA78-F5B79D088583}" destId="{0F8452FB-D324-45A9-A4CE-3C2F8950A274}" srcOrd="0" destOrd="0" presId="urn:microsoft.com/office/officeart/2005/8/layout/radial5"/>
    <dgm:cxn modelId="{2571F572-1D88-4D10-8D64-1ABD78EBAACB}" type="presOf" srcId="{BAD2F1BE-ABA4-4412-AF3B-E6123641E5E1}" destId="{FF13EEF4-1946-4BE2-8A49-CAC8041CE9F9}" srcOrd="0" destOrd="0" presId="urn:microsoft.com/office/officeart/2005/8/layout/radial5"/>
    <dgm:cxn modelId="{0C2579E7-C21C-42FA-92D0-52DD58D1D623}" type="presOf" srcId="{0418E3B3-E6A9-413E-B683-03BD43C08600}" destId="{B9AE2C09-D260-4F67-94AE-52A306959C4F}" srcOrd="0" destOrd="0" presId="urn:microsoft.com/office/officeart/2005/8/layout/radial5"/>
    <dgm:cxn modelId="{78A7B1AC-C400-4596-B44F-653A628AB70E}" type="presOf" srcId="{268E071F-537C-472A-8719-6CA31006781E}" destId="{2CD65E61-3276-4230-BCE1-289DD9C8C535}" srcOrd="1" destOrd="0" presId="urn:microsoft.com/office/officeart/2005/8/layout/radial5"/>
    <dgm:cxn modelId="{A0CB2417-A599-48E9-B2B9-381A028D6CED}" type="presOf" srcId="{B9447530-6D65-4BC4-A283-175925A5E5A5}" destId="{20E0C47E-F362-4EE1-96CD-E7B8CC2F8CB4}" srcOrd="0" destOrd="0" presId="urn:microsoft.com/office/officeart/2005/8/layout/radial5"/>
    <dgm:cxn modelId="{D8FDCB42-0BB0-41CE-95D2-66D364E3088C}" type="presParOf" srcId="{96838B05-A73A-4B4E-AD61-20BD5F0C50F6}" destId="{BB9FA12D-42B8-40AE-8FA0-528313FAE03A}" srcOrd="0" destOrd="0" presId="urn:microsoft.com/office/officeart/2005/8/layout/radial5"/>
    <dgm:cxn modelId="{35FDA63D-4FB3-47A5-9EE6-67170D238524}" type="presParOf" srcId="{96838B05-A73A-4B4E-AD61-20BD5F0C50F6}" destId="{D6FFE972-0AFD-4303-B5C4-45DA6C98D135}" srcOrd="1" destOrd="0" presId="urn:microsoft.com/office/officeart/2005/8/layout/radial5"/>
    <dgm:cxn modelId="{A68D65F4-2E15-48A6-B3D1-26B00A57240D}" type="presParOf" srcId="{D6FFE972-0AFD-4303-B5C4-45DA6C98D135}" destId="{BD59695B-DD63-4E9C-A3A6-4D932D81E3D5}" srcOrd="0" destOrd="0" presId="urn:microsoft.com/office/officeart/2005/8/layout/radial5"/>
    <dgm:cxn modelId="{99F87B2D-D654-4BDB-968B-21BB3D2AFD0E}" type="presParOf" srcId="{96838B05-A73A-4B4E-AD61-20BD5F0C50F6}" destId="{1997CD08-0DBB-4897-9A9C-E15F51052686}" srcOrd="2" destOrd="0" presId="urn:microsoft.com/office/officeart/2005/8/layout/radial5"/>
    <dgm:cxn modelId="{32A3F99A-341B-4760-9ECD-BEE57B2AECC2}" type="presParOf" srcId="{96838B05-A73A-4B4E-AD61-20BD5F0C50F6}" destId="{2B7C07DF-2DBD-4040-BEA3-DD454C4B374F}" srcOrd="3" destOrd="0" presId="urn:microsoft.com/office/officeart/2005/8/layout/radial5"/>
    <dgm:cxn modelId="{8D335552-9E84-4430-BF5C-0C117FA2A42F}" type="presParOf" srcId="{2B7C07DF-2DBD-4040-BEA3-DD454C4B374F}" destId="{2CD65E61-3276-4230-BCE1-289DD9C8C535}" srcOrd="0" destOrd="0" presId="urn:microsoft.com/office/officeart/2005/8/layout/radial5"/>
    <dgm:cxn modelId="{7D0843A1-3F8F-4577-A2AB-043E7F4FCE34}" type="presParOf" srcId="{96838B05-A73A-4B4E-AD61-20BD5F0C50F6}" destId="{3A3B11A9-FA7A-497C-B4D4-26F718258151}" srcOrd="4" destOrd="0" presId="urn:microsoft.com/office/officeart/2005/8/layout/radial5"/>
    <dgm:cxn modelId="{5C09DF57-90FA-4583-B5DA-F62332870CE7}" type="presParOf" srcId="{96838B05-A73A-4B4E-AD61-20BD5F0C50F6}" destId="{FF13EEF4-1946-4BE2-8A49-CAC8041CE9F9}" srcOrd="5" destOrd="0" presId="urn:microsoft.com/office/officeart/2005/8/layout/radial5"/>
    <dgm:cxn modelId="{4091A1A5-C327-4795-B579-EADD199703BA}" type="presParOf" srcId="{FF13EEF4-1946-4BE2-8A49-CAC8041CE9F9}" destId="{9C1ECF64-1EAF-481B-AA72-D6E100C2C1C6}" srcOrd="0" destOrd="0" presId="urn:microsoft.com/office/officeart/2005/8/layout/radial5"/>
    <dgm:cxn modelId="{5AB81BC6-286C-4611-B965-E3B0D253F29D}" type="presParOf" srcId="{96838B05-A73A-4B4E-AD61-20BD5F0C50F6}" destId="{0F8452FB-D324-45A9-A4CE-3C2F8950A274}" srcOrd="6" destOrd="0" presId="urn:microsoft.com/office/officeart/2005/8/layout/radial5"/>
    <dgm:cxn modelId="{4C769F58-5642-47B8-8F2B-1762556D2910}" type="presParOf" srcId="{96838B05-A73A-4B4E-AD61-20BD5F0C50F6}" destId="{0389B798-4A62-4DD1-BA61-A06C5FB680FA}" srcOrd="7" destOrd="0" presId="urn:microsoft.com/office/officeart/2005/8/layout/radial5"/>
    <dgm:cxn modelId="{43296E86-A2FC-4EDA-B8D4-0B4DCDBF3C84}" type="presParOf" srcId="{0389B798-4A62-4DD1-BA61-A06C5FB680FA}" destId="{60AB82A8-005F-4695-8A74-7D50A16E6621}" srcOrd="0" destOrd="0" presId="urn:microsoft.com/office/officeart/2005/8/layout/radial5"/>
    <dgm:cxn modelId="{F5BEF18B-BEDF-4237-ABC3-FFBCBEE0556B}" type="presParOf" srcId="{96838B05-A73A-4B4E-AD61-20BD5F0C50F6}" destId="{B9AE2C09-D260-4F67-94AE-52A306959C4F}" srcOrd="8" destOrd="0" presId="urn:microsoft.com/office/officeart/2005/8/layout/radial5"/>
    <dgm:cxn modelId="{5F0B1DDC-196D-4EB1-A27A-E3FD34E301BA}" type="presParOf" srcId="{96838B05-A73A-4B4E-AD61-20BD5F0C50F6}" destId="{572DCC0B-A28B-43B1-AEAB-E63E711CD8B8}" srcOrd="9" destOrd="0" presId="urn:microsoft.com/office/officeart/2005/8/layout/radial5"/>
    <dgm:cxn modelId="{6BEE5C5B-2E44-4218-8239-B08E25B3F66F}" type="presParOf" srcId="{572DCC0B-A28B-43B1-AEAB-E63E711CD8B8}" destId="{44034711-DD49-4A2C-93F9-81BC263B4EB6}" srcOrd="0" destOrd="0" presId="urn:microsoft.com/office/officeart/2005/8/layout/radial5"/>
    <dgm:cxn modelId="{405C047A-B57A-4644-85EE-8D474E43321E}" type="presParOf" srcId="{96838B05-A73A-4B4E-AD61-20BD5F0C50F6}" destId="{20E0C47E-F362-4EE1-96CD-E7B8CC2F8CB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FA12D-42B8-40AE-8FA0-528313FAE03A}">
      <dsp:nvSpPr>
        <dsp:cNvPr id="0" name=""/>
        <dsp:cNvSpPr/>
      </dsp:nvSpPr>
      <dsp:spPr>
        <a:xfrm>
          <a:off x="2962985" y="1851172"/>
          <a:ext cx="1119866" cy="1119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Zoonoses</a:t>
          </a:r>
          <a:endParaRPr lang="en-US" sz="1500" b="1" kern="1200" dirty="0"/>
        </a:p>
      </dsp:txBody>
      <dsp:txXfrm>
        <a:off x="3126986" y="2015173"/>
        <a:ext cx="791864" cy="791864"/>
      </dsp:txXfrm>
    </dsp:sp>
    <dsp:sp modelId="{D6FFE972-0AFD-4303-B5C4-45DA6C98D135}">
      <dsp:nvSpPr>
        <dsp:cNvPr id="0" name=""/>
        <dsp:cNvSpPr/>
      </dsp:nvSpPr>
      <dsp:spPr>
        <a:xfrm rot="16200000">
          <a:off x="3403863" y="1442902"/>
          <a:ext cx="238109" cy="380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439580" y="1554770"/>
        <a:ext cx="166676" cy="228452"/>
      </dsp:txXfrm>
    </dsp:sp>
    <dsp:sp modelId="{1997CD08-0DBB-4897-9A9C-E15F51052686}">
      <dsp:nvSpPr>
        <dsp:cNvPr id="0" name=""/>
        <dsp:cNvSpPr/>
      </dsp:nvSpPr>
      <dsp:spPr>
        <a:xfrm>
          <a:off x="2780635" y="2075"/>
          <a:ext cx="1484565" cy="1399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Veterinary medicine</a:t>
          </a:r>
          <a:endParaRPr lang="en-US" sz="1300" b="1" kern="1200" dirty="0"/>
        </a:p>
      </dsp:txBody>
      <dsp:txXfrm>
        <a:off x="2998045" y="207076"/>
        <a:ext cx="1049745" cy="989831"/>
      </dsp:txXfrm>
    </dsp:sp>
    <dsp:sp modelId="{2B7C07DF-2DBD-4040-BEA3-DD454C4B374F}">
      <dsp:nvSpPr>
        <dsp:cNvPr id="0" name=""/>
        <dsp:cNvSpPr/>
      </dsp:nvSpPr>
      <dsp:spPr>
        <a:xfrm rot="11740421">
          <a:off x="2754978" y="2028496"/>
          <a:ext cx="165688" cy="380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2803760" y="2111361"/>
        <a:ext cx="115982" cy="228452"/>
      </dsp:txXfrm>
    </dsp:sp>
    <dsp:sp modelId="{3A3B11A9-FA7A-497C-B4D4-26F718258151}">
      <dsp:nvSpPr>
        <dsp:cNvPr id="0" name=""/>
        <dsp:cNvSpPr/>
      </dsp:nvSpPr>
      <dsp:spPr>
        <a:xfrm>
          <a:off x="1309002" y="1286373"/>
          <a:ext cx="1399833" cy="1399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Human medicine</a:t>
          </a:r>
          <a:endParaRPr lang="en-US" sz="1300" b="1" kern="1200" dirty="0"/>
        </a:p>
      </dsp:txBody>
      <dsp:txXfrm>
        <a:off x="1514003" y="1491374"/>
        <a:ext cx="989831" cy="989831"/>
      </dsp:txXfrm>
    </dsp:sp>
    <dsp:sp modelId="{FF13EEF4-1946-4BE2-8A49-CAC8041CE9F9}">
      <dsp:nvSpPr>
        <dsp:cNvPr id="0" name=""/>
        <dsp:cNvSpPr/>
      </dsp:nvSpPr>
      <dsp:spPr>
        <a:xfrm rot="19756008">
          <a:off x="4089570" y="1795287"/>
          <a:ext cx="297855" cy="380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095845" y="1894270"/>
        <a:ext cx="208499" cy="228452"/>
      </dsp:txXfrm>
    </dsp:sp>
    <dsp:sp modelId="{0F8452FB-D324-45A9-A4CE-3C2F8950A274}">
      <dsp:nvSpPr>
        <dsp:cNvPr id="0" name=""/>
        <dsp:cNvSpPr/>
      </dsp:nvSpPr>
      <dsp:spPr>
        <a:xfrm>
          <a:off x="4306720" y="715438"/>
          <a:ext cx="1782043" cy="1399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Pedagogy</a:t>
          </a:r>
          <a:endParaRPr lang="ro-RO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/>
            <a:t>Pre-university education</a:t>
          </a:r>
          <a:endParaRPr lang="en-US" sz="1300" b="1" kern="1200" dirty="0"/>
        </a:p>
      </dsp:txBody>
      <dsp:txXfrm>
        <a:off x="4567694" y="920439"/>
        <a:ext cx="1260095" cy="989831"/>
      </dsp:txXfrm>
    </dsp:sp>
    <dsp:sp modelId="{0389B798-4A62-4DD1-BA61-A06C5FB680FA}">
      <dsp:nvSpPr>
        <dsp:cNvPr id="0" name=""/>
        <dsp:cNvSpPr/>
      </dsp:nvSpPr>
      <dsp:spPr>
        <a:xfrm rot="7541834">
          <a:off x="2970012" y="2838026"/>
          <a:ext cx="218754" cy="380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021971" y="2887529"/>
        <a:ext cx="153128" cy="228452"/>
      </dsp:txXfrm>
    </dsp:sp>
    <dsp:sp modelId="{B9AE2C09-D260-4F67-94AE-52A306959C4F}">
      <dsp:nvSpPr>
        <dsp:cNvPr id="0" name=""/>
        <dsp:cNvSpPr/>
      </dsp:nvSpPr>
      <dsp:spPr>
        <a:xfrm>
          <a:off x="1728420" y="3093891"/>
          <a:ext cx="1602053" cy="1399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Languages – Medical communication</a:t>
          </a:r>
          <a:endParaRPr lang="en-US" sz="1300" b="1" kern="1200" dirty="0"/>
        </a:p>
      </dsp:txBody>
      <dsp:txXfrm>
        <a:off x="1963035" y="3298892"/>
        <a:ext cx="1132823" cy="989831"/>
      </dsp:txXfrm>
    </dsp:sp>
    <dsp:sp modelId="{572DCC0B-A28B-43B1-AEAB-E63E711CD8B8}">
      <dsp:nvSpPr>
        <dsp:cNvPr id="0" name=""/>
        <dsp:cNvSpPr/>
      </dsp:nvSpPr>
      <dsp:spPr>
        <a:xfrm rot="3384958">
          <a:off x="3833572" y="2800716"/>
          <a:ext cx="148911" cy="3807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843553" y="2858259"/>
        <a:ext cx="104238" cy="228452"/>
      </dsp:txXfrm>
    </dsp:sp>
    <dsp:sp modelId="{20E0C47E-F362-4EE1-96CD-E7B8CC2F8CB4}">
      <dsp:nvSpPr>
        <dsp:cNvPr id="0" name=""/>
        <dsp:cNvSpPr/>
      </dsp:nvSpPr>
      <dsp:spPr>
        <a:xfrm>
          <a:off x="3579811" y="3019096"/>
          <a:ext cx="1623106" cy="1399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Raise awareness</a:t>
          </a:r>
          <a:r>
            <a:rPr lang="ro-RO" sz="1300" b="1" kern="1200" dirty="0" smtClean="0"/>
            <a:t> to general public</a:t>
          </a:r>
          <a:endParaRPr lang="en-US" sz="1300" b="1" kern="1200" dirty="0"/>
        </a:p>
      </dsp:txBody>
      <dsp:txXfrm>
        <a:off x="3817509" y="3224097"/>
        <a:ext cx="1147710" cy="989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27095-F7FA-4096-9965-2D19623C8D4F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7D1A6-8904-4731-A109-CF94468308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4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7D1A6-8904-4731-A109-CF94468308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60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2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194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6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2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1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36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09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2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75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19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3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515C7-1F2A-4151-93A2-CF622FAC25E3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0AD4-A3DB-4429-9D22-17D230C9F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5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zoeproject.eu/study_of_malaria.php" TargetMode="External"/><Relationship Id="rId4" Type="http://schemas.openxmlformats.org/officeDocument/2006/relationships/hyperlink" Target="http://zoeproject.eu/study_of_dirofilaria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youtu.be/_6dawrxbSNU" TargetMode="External"/><Relationship Id="rId7" Type="http://schemas.openxmlformats.org/officeDocument/2006/relationships/hyperlink" Target="https://youtu.be/MxeVUl-ZcW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hyperlink" Target="https://youtu.be/HOwYXseou1o" TargetMode="External"/><Relationship Id="rId4" Type="http://schemas.openxmlformats.org/officeDocument/2006/relationships/hyperlink" Target="https://youtu.be/akfB-Te_yl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zoeproject.eu/epidemiological_monitoring.ph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zoeproject.eu/pedagogical_guidelines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zoeproject.eu/course/login.php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zoeproject.eu/course/login.php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zoeproject.eu/course/login.ph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zoeproject.eu/training_activities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zoeproject.e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eproject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zoeproject.eu/zoonoses_state_of_arts.php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zoeproject.eu/best_practices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2840" y="512763"/>
            <a:ext cx="8183880" cy="23876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Zoonoses</a:t>
            </a:r>
            <a:r>
              <a:rPr lang="ro-RO" sz="4400" b="1" dirty="0" smtClean="0"/>
              <a:t> </a:t>
            </a:r>
            <a:r>
              <a:rPr lang="en-US" sz="4400" b="1" dirty="0" smtClean="0"/>
              <a:t>Online</a:t>
            </a:r>
            <a:r>
              <a:rPr lang="ro-RO" sz="4400" b="1" dirty="0" smtClean="0"/>
              <a:t> </a:t>
            </a:r>
            <a:r>
              <a:rPr lang="en-US" sz="4400" b="1" dirty="0" smtClean="0"/>
              <a:t>Education Project</a:t>
            </a:r>
            <a:br>
              <a:rPr lang="en-US" sz="4400" b="1" dirty="0" smtClean="0"/>
            </a:br>
            <a:r>
              <a:rPr lang="ro-RO" sz="1050" b="1" dirty="0"/>
              <a:t/>
            </a:r>
            <a:br>
              <a:rPr lang="ro-RO" sz="1050" b="1" dirty="0"/>
            </a:br>
            <a:r>
              <a:rPr lang="en-US" sz="2400" b="1" dirty="0"/>
              <a:t>Online courses with videos for the field of veterinary communication dealing with prevention, diagnosis and treatment of diseases transferable from animals to humans</a:t>
            </a:r>
            <a:br>
              <a:rPr lang="en-US" sz="2400" b="1" dirty="0"/>
            </a:br>
            <a:r>
              <a:rPr lang="en-US" sz="2400" b="1" dirty="0"/>
              <a:t>Ref. no.: 2016-1-RO01-KA203-024732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endParaRPr lang="en-GB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2920" y="2849626"/>
            <a:ext cx="6675120" cy="680402"/>
          </a:xfrm>
        </p:spPr>
        <p:txBody>
          <a:bodyPr>
            <a:normAutofit/>
          </a:bodyPr>
          <a:lstStyle/>
          <a:p>
            <a:r>
              <a:rPr lang="ro-RO" sz="3600" b="1" dirty="0" smtClean="0"/>
              <a:t>PROJECT PRESENTATION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14700" y="6396335"/>
            <a:ext cx="867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This project has been funded with the support from the European Union.</a:t>
            </a:r>
            <a:r>
              <a:rPr lang="ro-RO" sz="1200" dirty="0" smtClean="0"/>
              <a:t> </a:t>
            </a:r>
            <a:r>
              <a:rPr lang="en-US" sz="1200" dirty="0" smtClean="0"/>
              <a:t>This material reflects the views only of the author, and the Commission cannot be held responsible for any use which may be made of the information contained therein</a:t>
            </a:r>
            <a:r>
              <a:rPr lang="ro-RO" sz="1200" dirty="0" smtClean="0"/>
              <a:t>.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213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55" y="5021300"/>
            <a:ext cx="4286250" cy="123825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507129" y="3669708"/>
            <a:ext cx="8479131" cy="1214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77678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(3)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9456" y="1803739"/>
            <a:ext cx="5522976" cy="13539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/>
              <a:t>Guide</a:t>
            </a:r>
            <a:r>
              <a:rPr lang="en-US" dirty="0"/>
              <a:t> of main infectious diseases transmitted from non-human animals to humans – </a:t>
            </a:r>
            <a:r>
              <a:rPr lang="en-US" b="1" dirty="0"/>
              <a:t>Malaria in humans and animals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9456" y="3803269"/>
            <a:ext cx="6012180" cy="13539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/>
              <a:t>Guide </a:t>
            </a:r>
            <a:r>
              <a:rPr lang="en-US" dirty="0"/>
              <a:t>of main infectious diseases transmitted from non-human animals to humans – </a:t>
            </a:r>
            <a:r>
              <a:rPr lang="en-US" b="1" dirty="0" smtClean="0"/>
              <a:t>Dirofilariosis </a:t>
            </a:r>
            <a:r>
              <a:rPr lang="en-US" b="1" dirty="0"/>
              <a:t>in humans and animals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28" y="1236049"/>
            <a:ext cx="5257508" cy="530504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9456" y="5802800"/>
            <a:ext cx="6012180" cy="738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/>
              <a:t>Available </a:t>
            </a:r>
            <a:r>
              <a:rPr lang="en-US" sz="2000" dirty="0"/>
              <a:t>in English, Romanian, French, Lithuanian, Italian, Croatian.</a:t>
            </a:r>
            <a:endParaRPr lang="en-US" sz="18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1700" y="5157258"/>
            <a:ext cx="6012180" cy="467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zoeproject.eu/study_of_dirofilaria.php</a:t>
            </a:r>
            <a:r>
              <a:rPr lang="en-US" sz="2000" dirty="0" smtClean="0"/>
              <a:t> </a:t>
            </a:r>
            <a:endParaRPr lang="en-US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5552" y="3127288"/>
            <a:ext cx="6012180" cy="467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zoeproject.eu/study_of_malaria.php</a:t>
            </a:r>
            <a:r>
              <a:rPr lang="en-US" sz="2000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44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(4)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9456" y="1803739"/>
            <a:ext cx="4596384" cy="13539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/>
              <a:t>Videos </a:t>
            </a:r>
            <a:r>
              <a:rPr lang="en-US" sz="2800" dirty="0"/>
              <a:t>capturing zoonoses bio-manipulation in simulation </a:t>
            </a:r>
            <a:r>
              <a:rPr lang="en-US" sz="2800" dirty="0" smtClean="0"/>
              <a:t>centers </a:t>
            </a:r>
            <a:r>
              <a:rPr lang="en-US" sz="3000" dirty="0" smtClean="0"/>
              <a:t>– </a:t>
            </a:r>
            <a:r>
              <a:rPr lang="en-US" sz="3000" b="1" dirty="0" smtClean="0"/>
              <a:t>Malaria</a:t>
            </a:r>
            <a:endParaRPr lang="en-US" sz="3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9456" y="4410663"/>
            <a:ext cx="5096256" cy="1353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/>
              <a:t>Videos </a:t>
            </a:r>
            <a:r>
              <a:rPr lang="en-US" sz="2800" dirty="0"/>
              <a:t>capturing zoonoses bio-manipulation in simulation </a:t>
            </a:r>
            <a:r>
              <a:rPr lang="en-US" sz="2800" dirty="0" smtClean="0"/>
              <a:t>centers </a:t>
            </a:r>
            <a:r>
              <a:rPr lang="en-US" dirty="0" smtClean="0"/>
              <a:t>– </a:t>
            </a:r>
            <a:r>
              <a:rPr lang="en-US" sz="2800" b="1" dirty="0" smtClean="0"/>
              <a:t>Dirofilariosis</a:t>
            </a:r>
            <a:endParaRPr lang="en-US" sz="28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9456" y="5846660"/>
            <a:ext cx="6012180" cy="467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hlinkClick r:id="rId3"/>
              </a:rPr>
              <a:t>https://youtu.be/_</a:t>
            </a:r>
            <a:r>
              <a:rPr lang="en-US" sz="2000" dirty="0" smtClean="0">
                <a:hlinkClick r:id="rId3"/>
              </a:rPr>
              <a:t>6dawrxbSNU</a:t>
            </a:r>
            <a:r>
              <a:rPr lang="en-US" sz="2000" dirty="0" smtClean="0"/>
              <a:t> </a:t>
            </a:r>
            <a:endParaRPr lang="en-US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5552" y="3127288"/>
            <a:ext cx="6012180" cy="467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youtu.be/akfB-Te_yl8</a:t>
            </a:r>
            <a:r>
              <a:rPr lang="en-US" sz="2000" dirty="0" smtClean="0"/>
              <a:t> </a:t>
            </a:r>
            <a:endParaRPr lang="en-US" dirty="0" smtClean="0"/>
          </a:p>
        </p:txBody>
      </p:sp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932" y="4004393"/>
            <a:ext cx="4946904" cy="2841367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72" y="1101288"/>
            <a:ext cx="4855464" cy="27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(5)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86528" y="1803739"/>
            <a:ext cx="6669024" cy="135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/>
              <a:t>PROTOCOL </a:t>
            </a:r>
            <a:r>
              <a:rPr lang="en-US" sz="2800" dirty="0" smtClean="0"/>
              <a:t>on epidemiological monitoring and  disease control in public health practice - Malaria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048" y="5583936"/>
            <a:ext cx="3713871" cy="107289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986528" y="3652100"/>
            <a:ext cx="6012180" cy="467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zoeproject.eu/epidemiological_monitoring.php</a:t>
            </a:r>
            <a:r>
              <a:rPr lang="en-US" sz="2000" dirty="0" smtClean="0"/>
              <a:t>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68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(6)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496" y="1401403"/>
            <a:ext cx="11265408" cy="3170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/>
              <a:t>Handbook </a:t>
            </a:r>
            <a:r>
              <a:rPr lang="en-US" sz="2800" dirty="0"/>
              <a:t>of pedagogical guidelines on health education</a:t>
            </a:r>
          </a:p>
          <a:p>
            <a:pPr algn="just"/>
            <a:r>
              <a:rPr lang="en-US" dirty="0"/>
              <a:t>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zoeproject.eu/pedagogical_guidelines.php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2421365"/>
            <a:ext cx="8656320" cy="44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(7)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496" y="1401403"/>
            <a:ext cx="11265408" cy="951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/>
              <a:t>Open On-Line Courses </a:t>
            </a:r>
            <a:r>
              <a:rPr lang="en-US" sz="2800" b="1" dirty="0" smtClean="0"/>
              <a:t>- Language </a:t>
            </a:r>
            <a:r>
              <a:rPr lang="en-US" sz="2800" b="1" dirty="0"/>
              <a:t>course for the veterinary medical field </a:t>
            </a:r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zoeproject.eu/course/login.php</a:t>
            </a:r>
            <a:r>
              <a:rPr lang="en-US" sz="2800" dirty="0" smtClean="0"/>
              <a:t>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8496" y="2571835"/>
            <a:ext cx="10631424" cy="4286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dirty="0"/>
              <a:t>The Language Course </a:t>
            </a:r>
            <a:r>
              <a:rPr lang="en-US" sz="2800" dirty="0" smtClean="0"/>
              <a:t>offers </a:t>
            </a:r>
            <a:r>
              <a:rPr lang="en-US" sz="2800" dirty="0"/>
              <a:t>the study of 8 units, all with specific reference to the malaria and </a:t>
            </a:r>
            <a:r>
              <a:rPr lang="en-US" sz="2800" dirty="0" smtClean="0"/>
              <a:t>dirofilariosis </a:t>
            </a:r>
            <a:r>
              <a:rPr lang="en-US" sz="2800" dirty="0"/>
              <a:t>diseases:</a:t>
            </a:r>
          </a:p>
          <a:p>
            <a:pPr algn="l"/>
            <a:r>
              <a:rPr lang="en-US" sz="2800" b="1" dirty="0"/>
              <a:t>- Unit 1 - Definition of zoonoses</a:t>
            </a:r>
          </a:p>
          <a:p>
            <a:pPr algn="l"/>
            <a:r>
              <a:rPr lang="en-US" sz="2800" b="1" dirty="0"/>
              <a:t>- Unit 2 - Etiology</a:t>
            </a:r>
          </a:p>
          <a:p>
            <a:pPr algn="l"/>
            <a:r>
              <a:rPr lang="en-US" sz="2800" b="1" dirty="0"/>
              <a:t>- Unit 3 - Epidemiology</a:t>
            </a:r>
          </a:p>
          <a:p>
            <a:pPr algn="l"/>
            <a:r>
              <a:rPr lang="en-US" sz="2800" b="1" dirty="0"/>
              <a:t>- Unit 4 - Pathogenesis</a:t>
            </a:r>
          </a:p>
          <a:p>
            <a:pPr algn="l"/>
            <a:r>
              <a:rPr lang="en-US" sz="2800" b="1" dirty="0"/>
              <a:t>- Unit 5 - Clinical manifestations</a:t>
            </a:r>
          </a:p>
          <a:p>
            <a:pPr algn="l"/>
            <a:r>
              <a:rPr lang="en-US" sz="2800" b="1" dirty="0"/>
              <a:t>- Unit 6 - </a:t>
            </a:r>
            <a:r>
              <a:rPr lang="en-US" sz="2800" b="1" dirty="0" smtClean="0"/>
              <a:t>Diagnostic</a:t>
            </a:r>
            <a:endParaRPr lang="en-US" sz="2800" b="1" dirty="0"/>
          </a:p>
          <a:p>
            <a:pPr algn="l"/>
            <a:r>
              <a:rPr lang="en-US" sz="2800" b="1" dirty="0"/>
              <a:t>- Unit 7 - Prophylaxis</a:t>
            </a:r>
          </a:p>
          <a:p>
            <a:pPr algn="l"/>
            <a:r>
              <a:rPr lang="en-US" sz="2800" b="1" dirty="0"/>
              <a:t>- Unit 8 - Treatment</a:t>
            </a:r>
            <a:endParaRPr lang="en-US" sz="30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989937" y="3888695"/>
            <a:ext cx="2847386" cy="29693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English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French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Romanian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Italian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Croatian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Lithuanian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2844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(7)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962" y="621792"/>
            <a:ext cx="2163318" cy="6022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/>
              <a:t>Open On-Line Courses </a:t>
            </a:r>
            <a:r>
              <a:rPr lang="en-US" sz="2800" b="1" dirty="0" smtClean="0"/>
              <a:t>- Language </a:t>
            </a:r>
            <a:r>
              <a:rPr lang="en-US" sz="2800" b="1" dirty="0"/>
              <a:t>course for the veterinary medical field </a:t>
            </a:r>
            <a:endParaRPr lang="en-US" sz="2800" b="1" dirty="0" smtClean="0"/>
          </a:p>
          <a:p>
            <a:pPr algn="l"/>
            <a:endParaRPr lang="en-US" sz="2800" b="1" dirty="0">
              <a:hlinkClick r:id="rId2"/>
            </a:endParaRPr>
          </a:p>
          <a:p>
            <a:pPr algn="l"/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zoeproject.eu/course/login.php</a:t>
            </a:r>
            <a:r>
              <a:rPr lang="en-US" sz="2800" dirty="0" smtClean="0"/>
              <a:t> 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23339"/>
            <a:ext cx="9951720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(8)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495" y="1163166"/>
            <a:ext cx="12033505" cy="1657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/>
              <a:t>Open On-Line Courses - The Zoonoses course on malaria &amp; </a:t>
            </a:r>
            <a:r>
              <a:rPr lang="en-US" sz="2800" b="1" dirty="0" smtClean="0"/>
              <a:t>dirofilariosis study,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1662236"/>
            <a:ext cx="9615055" cy="519576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8495" y="2230243"/>
            <a:ext cx="2418450" cy="2707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 smtClean="0"/>
          </a:p>
          <a:p>
            <a:pPr algn="l"/>
            <a:r>
              <a:rPr lang="en-US" sz="2800" dirty="0" smtClean="0">
                <a:hlinkClick r:id="rId4"/>
              </a:rPr>
              <a:t>http</a:t>
            </a:r>
            <a:r>
              <a:rPr lang="en-US" sz="2800" dirty="0">
                <a:hlinkClick r:id="rId4"/>
              </a:rPr>
              <a:t>://</a:t>
            </a:r>
            <a:r>
              <a:rPr lang="en-US" sz="2800" dirty="0" smtClean="0">
                <a:hlinkClick r:id="rId4"/>
              </a:rPr>
              <a:t>zoeproject.eu/course/login.php</a:t>
            </a:r>
            <a:r>
              <a:rPr lang="en-US" sz="2800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90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(9)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928552"/>
            <a:ext cx="4172989" cy="3441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/>
              <a:t>Training activities </a:t>
            </a:r>
            <a:endParaRPr lang="en-US" sz="2800" b="1" dirty="0" smtClean="0"/>
          </a:p>
          <a:p>
            <a:pPr algn="l"/>
            <a:r>
              <a:rPr lang="en-US" sz="2800" b="1" dirty="0" smtClean="0"/>
              <a:t> </a:t>
            </a: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zoeproject.eu/training_activities.php</a:t>
            </a:r>
            <a:r>
              <a:rPr lang="en-US" sz="2800" dirty="0" smtClean="0"/>
              <a:t>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89" y="1182035"/>
            <a:ext cx="8019011" cy="56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AE146AAC-DB40-4464-A9E0-E8B26D0F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46" y="688928"/>
            <a:ext cx="4170777" cy="484131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00200"/>
            <a:ext cx="12062564" cy="1177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Trainings with Students on Veterinary Guidelines </a:t>
            </a:r>
            <a:endParaRPr lang="en-US" sz="2800" dirty="0"/>
          </a:p>
        </p:txBody>
      </p:sp>
      <p:pic>
        <p:nvPicPr>
          <p:cNvPr id="15" name="Picture 2" descr="https://scontent.fotp1-1.fna.fbcdn.net/v/t1.15752-9/52803651_639455046497717_9001578224882286592_n.jpg?_nc_cat=110&amp;_nc_ht=scontent.fotp1-1.fna&amp;oh=a30281fae1c4c11b5084c5719ba9e201&amp;oe=5CE2C505">
            <a:extLst>
              <a:ext uri="{FF2B5EF4-FFF2-40B4-BE49-F238E27FC236}">
                <a16:creationId xmlns:a16="http://schemas.microsoft.com/office/drawing/2014/main" id="{CEDC9EA0-A71D-4A27-84CA-B065E2BA9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5962"/>
            <a:ext cx="3157863" cy="51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content.fotp1-1.fna.fbcdn.net/v/t1.15752-9/52872343_359094058278606_5445931562535223296_n.jpg?_nc_cat=105&amp;_nc_ht=scontent.fotp1-1.fna&amp;oh=6d6a4eceb1ebf3e7d4a16246b7cf9367&amp;oe=5D24AA9F">
            <a:extLst>
              <a:ext uri="{FF2B5EF4-FFF2-40B4-BE49-F238E27FC236}">
                <a16:creationId xmlns:a16="http://schemas.microsoft.com/office/drawing/2014/main" id="{897F598A-8F75-4A1F-9453-C7972920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59" y="538618"/>
            <a:ext cx="6890741" cy="40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content.fotp1-1.fna.fbcdn.net/v/t1.15752-9/53013956_337719050180158_7310756695456612352_n.jpg?_nc_cat=109&amp;_nc_ht=scontent.fotp1-1.fna&amp;oh=9aaa569ad6737f809fd080ef3527fd1d&amp;oe=5D247976">
            <a:extLst>
              <a:ext uri="{FF2B5EF4-FFF2-40B4-BE49-F238E27FC236}">
                <a16:creationId xmlns:a16="http://schemas.microsoft.com/office/drawing/2014/main" id="{8D49CF2E-26E7-461C-A3C3-80745346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6" y="3949178"/>
            <a:ext cx="4363233" cy="29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content.fotp1-2.fna.fbcdn.net/v/t1.15752-9/52835892_327674841425534_7412759402777673728_n.jpg?_nc_cat=103&amp;_nc_ht=scontent.fotp1-2.fna&amp;oh=c78832541b4e66f222ccb37fb8fb5167&amp;oe=5CE29923">
            <a:extLst>
              <a:ext uri="{FF2B5EF4-FFF2-40B4-BE49-F238E27FC236}">
                <a16:creationId xmlns:a16="http://schemas.microsoft.com/office/drawing/2014/main" id="{0AC486BE-B30B-449F-AB56-CDF38CC6F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64" y="3798866"/>
            <a:ext cx="4588701" cy="305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100200"/>
            <a:ext cx="12062564" cy="1177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Trainings with Students on PROTOCOL </a:t>
            </a:r>
            <a:r>
              <a:rPr lang="en-US" sz="2800" dirty="0" smtClean="0"/>
              <a:t>on epidemiological monitoring and  disease control in public health practice - Malaria</a:t>
            </a:r>
            <a:endParaRPr lang="en-US" sz="28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7F31C91-569F-42FE-9CCD-0A7B6007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2" y="1003105"/>
            <a:ext cx="3561262" cy="36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B9A8906-C306-4E4F-945F-8EFB0546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14" y="688928"/>
            <a:ext cx="38163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CF6CECA-69AD-4729-8AC3-8ECEC1F7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3" y="3792537"/>
            <a:ext cx="4589463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E2FB356-CFBB-4AB8-A4DD-5B9B0047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50" y="3632144"/>
            <a:ext cx="58705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1762702-AD6F-4975-8240-009C53DB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6" y="1058876"/>
            <a:ext cx="43021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2380" y="233066"/>
            <a:ext cx="8183880" cy="1316037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The Funding Programme</a:t>
            </a:r>
            <a:r>
              <a:rPr lang="ro-RO" sz="1050" b="1" dirty="0"/>
              <a:t/>
            </a:r>
            <a:br>
              <a:rPr lang="ro-RO" sz="1050" b="1" dirty="0"/>
            </a:b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35680" y="1772326"/>
            <a:ext cx="7772400" cy="4935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Programme: Erasmus+</a:t>
            </a:r>
            <a:endParaRPr lang="ro-RO" dirty="0" smtClean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Key Action: Cooperation for innovation and the exchange of good practices</a:t>
            </a:r>
          </a:p>
          <a:p>
            <a:pPr algn="l"/>
            <a:r>
              <a:rPr lang="en-US" dirty="0" smtClean="0"/>
              <a:t>Action: Strategic Partnerships</a:t>
            </a:r>
          </a:p>
          <a:p>
            <a:pPr algn="l"/>
            <a:r>
              <a:rPr lang="en-US" dirty="0" smtClean="0"/>
              <a:t>Field: Strategic Partnerships for higher education</a:t>
            </a:r>
            <a:endParaRPr lang="ro-RO" dirty="0" smtClean="0"/>
          </a:p>
          <a:p>
            <a:pPr algn="l"/>
            <a:endParaRPr lang="en-US" dirty="0" smtClean="0"/>
          </a:p>
          <a:p>
            <a:pPr algn="l"/>
            <a:r>
              <a:rPr lang="ro-RO" dirty="0" smtClean="0"/>
              <a:t>Monitoring institution: RO National Agency</a:t>
            </a:r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b="1" dirty="0" smtClean="0"/>
              <a:t>Project period </a:t>
            </a:r>
            <a:r>
              <a:rPr lang="en-US" dirty="0" smtClean="0"/>
              <a:t>– October 2016 – March 2019 </a:t>
            </a:r>
            <a:endParaRPr lang="ro-RO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0" y="1404322"/>
            <a:ext cx="3239799" cy="103407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2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7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37F9EF8-30AD-4963-AAC6-374125DCC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682" y="3081130"/>
            <a:ext cx="6718852" cy="377935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7682" y="211431"/>
            <a:ext cx="11265408" cy="7906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800" b="1" dirty="0" smtClean="0"/>
              <a:t>Trainings with students and teachers on the Handbook </a:t>
            </a:r>
            <a:r>
              <a:rPr lang="en-US" sz="2800" dirty="0"/>
              <a:t>of pedagogical guidelines on health education</a:t>
            </a:r>
          </a:p>
          <a:p>
            <a:pPr algn="just"/>
            <a:endParaRPr lang="en-US" dirty="0" smtClea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E9F86-4AE3-4F24-9D16-21F74F9B0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3" y="1002083"/>
            <a:ext cx="4837146" cy="362786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D4EE1DA-8AE2-4480-8DF7-C88BA395E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30" y="3081130"/>
            <a:ext cx="6714435" cy="3776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C9FE1-8D5E-4DA8-B91F-D68CCA9ABD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37" y="644818"/>
            <a:ext cx="4331221" cy="24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2840" y="512763"/>
            <a:ext cx="8183880" cy="23876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Zoonoses</a:t>
            </a:r>
            <a:r>
              <a:rPr lang="ro-RO" sz="4400" b="1" dirty="0" smtClean="0"/>
              <a:t> </a:t>
            </a:r>
            <a:r>
              <a:rPr lang="en-US" sz="4400" b="1" dirty="0" smtClean="0"/>
              <a:t>Online</a:t>
            </a:r>
            <a:r>
              <a:rPr lang="ro-RO" sz="4400" b="1" dirty="0" smtClean="0"/>
              <a:t> </a:t>
            </a:r>
            <a:r>
              <a:rPr lang="en-US" sz="4400" b="1" dirty="0" smtClean="0"/>
              <a:t>Education Project</a:t>
            </a:r>
            <a:br>
              <a:rPr lang="en-US" sz="4400" b="1" dirty="0" smtClean="0"/>
            </a:br>
            <a:r>
              <a:rPr lang="ro-RO" sz="1050" b="1" dirty="0"/>
              <a:t/>
            </a:r>
            <a:br>
              <a:rPr lang="ro-RO" sz="1050" b="1" dirty="0"/>
            </a:br>
            <a:r>
              <a:rPr lang="en-US" sz="2400" b="1" dirty="0"/>
              <a:t>Online courses with videos for the field of veterinary communication dealing with prevention, diagnosis and treatment of diseases transferable from animals to humans</a:t>
            </a:r>
            <a:br>
              <a:rPr lang="en-US" sz="2400" b="1" dirty="0"/>
            </a:br>
            <a:r>
              <a:rPr lang="en-US" sz="2400" b="1" dirty="0"/>
              <a:t>Ref. no.: 2016-1-RO01-KA203-024732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endParaRPr lang="en-GB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2920" y="2849626"/>
            <a:ext cx="6675120" cy="68040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hlinkClick r:id="rId2"/>
              </a:rPr>
              <a:t>www.zoeproject.eu</a:t>
            </a:r>
            <a:r>
              <a:rPr lang="en-US" sz="3600" b="1" dirty="0" smtClean="0"/>
              <a:t> </a:t>
            </a:r>
            <a:endParaRPr lang="en-GB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14700" y="6396335"/>
            <a:ext cx="867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This project has been funded with the support from the European Union.</a:t>
            </a:r>
            <a:r>
              <a:rPr lang="ro-RO" sz="1200" dirty="0" smtClean="0"/>
              <a:t> </a:t>
            </a:r>
            <a:r>
              <a:rPr lang="en-US" sz="1200" dirty="0" smtClean="0"/>
              <a:t>This material reflects the views only of the author, and the Commission cannot be held responsible for any use which may be made of the information contained therein</a:t>
            </a:r>
            <a:r>
              <a:rPr lang="ro-RO" sz="1200" dirty="0" smtClean="0"/>
              <a:t>.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213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55" y="5021300"/>
            <a:ext cx="4286250" cy="123825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507129" y="3669708"/>
            <a:ext cx="8479131" cy="1214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9498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054" y="42068"/>
            <a:ext cx="8183880" cy="814229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/>
              <a:t>Project Partnership</a:t>
            </a:r>
            <a:endParaRPr lang="en-GB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6297"/>
            <a:ext cx="6086935" cy="6001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35" y="856297"/>
            <a:ext cx="6105066" cy="6001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989" y="0"/>
            <a:ext cx="4286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4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2380" y="233066"/>
            <a:ext cx="8183880" cy="1316037"/>
          </a:xfrm>
        </p:spPr>
        <p:txBody>
          <a:bodyPr>
            <a:noAutofit/>
          </a:bodyPr>
          <a:lstStyle/>
          <a:p>
            <a:r>
              <a:rPr lang="en-US" sz="4400" b="1" dirty="0"/>
              <a:t>The Context</a:t>
            </a:r>
            <a:r>
              <a:rPr lang="ro-RO" sz="1050" b="1" dirty="0"/>
              <a:t/>
            </a:r>
            <a:br>
              <a:rPr lang="ro-RO" sz="1050" b="1" dirty="0"/>
            </a:b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35680" y="1286933"/>
            <a:ext cx="8321040" cy="542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International organizations and associations have drawn attention to two major health risks: malaria and </a:t>
            </a:r>
            <a:r>
              <a:rPr lang="en-US" dirty="0" smtClean="0"/>
              <a:t>dirofilariosis</a:t>
            </a:r>
            <a:r>
              <a:rPr lang="en-US" dirty="0"/>
              <a:t>. </a:t>
            </a:r>
          </a:p>
          <a:p>
            <a:pPr algn="just"/>
            <a:r>
              <a:rPr lang="en-US" dirty="0"/>
              <a:t>The World Health Organization and the World Bank rank malaria as a major public health problem in parts of Asia, Latin America, the Middle East, Eastern Europe and the Pacific. More than a million people die of malaria each year; although malaria is a preventable disease, a child dies of malaria every 30 seconds. </a:t>
            </a:r>
          </a:p>
          <a:p>
            <a:pPr algn="just"/>
            <a:r>
              <a:rPr lang="en-US" dirty="0"/>
              <a:t>Each year at least 2 million people become infected with bacteria that are resistant to antibiotics and at least 23,000 people die each year as a direct result of these infections. Over 23% of dogs on EU are the hosts of </a:t>
            </a:r>
            <a:r>
              <a:rPr lang="en-US" dirty="0" err="1"/>
              <a:t>dirofilaria</a:t>
            </a:r>
            <a:r>
              <a:rPr lang="en-US" dirty="0"/>
              <a:t>, which causes pulmonary </a:t>
            </a:r>
            <a:r>
              <a:rPr lang="en-US" dirty="0" smtClean="0"/>
              <a:t>dirofilariosis </a:t>
            </a:r>
            <a:r>
              <a:rPr lang="en-US" dirty="0"/>
              <a:t>in humans.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21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09" y="5692767"/>
            <a:ext cx="4286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9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2380" y="233066"/>
            <a:ext cx="8183880" cy="1316037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The </a:t>
            </a:r>
            <a:r>
              <a:rPr lang="ro-RO" sz="4400" b="1" dirty="0" smtClean="0"/>
              <a:t>main </a:t>
            </a:r>
            <a:r>
              <a:rPr lang="en-US" sz="4400" b="1" dirty="0" smtClean="0"/>
              <a:t>aim of the project</a:t>
            </a:r>
            <a:r>
              <a:rPr lang="ro-RO" sz="1050" b="1" dirty="0"/>
              <a:t/>
            </a:r>
            <a:br>
              <a:rPr lang="ro-RO" sz="1050" b="1" dirty="0"/>
            </a:b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35680" y="1772326"/>
            <a:ext cx="8321040" cy="4935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/>
              <a:t>The project aims to create open digital educational resources in the field of veterinary medicine based on developing innovative guidelines on zoonotic diseases study </a:t>
            </a:r>
            <a:endParaRPr lang="ro-RO" dirty="0" smtClean="0"/>
          </a:p>
          <a:p>
            <a:pPr algn="just"/>
            <a:r>
              <a:rPr lang="en-US" dirty="0" smtClean="0"/>
              <a:t>and </a:t>
            </a:r>
            <a:endParaRPr lang="ro-RO" dirty="0" smtClean="0"/>
          </a:p>
          <a:p>
            <a:pPr algn="just"/>
            <a:r>
              <a:rPr lang="en-US" dirty="0" smtClean="0"/>
              <a:t>veterinary, medical, pedagogical, linguistic and raise awareness intervention related to identify, monitor and control malaria &amp; </a:t>
            </a:r>
            <a:r>
              <a:rPr lang="en-US" dirty="0" err="1" smtClean="0"/>
              <a:t>dirofilosis</a:t>
            </a:r>
            <a:r>
              <a:rPr lang="en-US" dirty="0" smtClean="0"/>
              <a:t>, </a:t>
            </a:r>
            <a:endParaRPr lang="ro-RO" dirty="0" smtClean="0"/>
          </a:p>
          <a:p>
            <a:pPr algn="just"/>
            <a:r>
              <a:rPr lang="en-US" dirty="0" smtClean="0"/>
              <a:t>useful for the academic, professional &amp; general beneficiaries.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21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09" y="5692767"/>
            <a:ext cx="4286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6640" y="247779"/>
            <a:ext cx="8183880" cy="773302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Impact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59480" y="1177966"/>
            <a:ext cx="8321040" cy="814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/>
              <a:t>Project brings together 5 educational sectors, all with impact in 5 different end beneficiaries groups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73444864"/>
              </p:ext>
            </p:extLst>
          </p:nvPr>
        </p:nvGraphicFramePr>
        <p:xfrm>
          <a:off x="4427220" y="1992160"/>
          <a:ext cx="6934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2134" cy="6858000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8912506" y="1699916"/>
            <a:ext cx="2868014" cy="844264"/>
          </a:xfrm>
          <a:prstGeom prst="borderCallout1">
            <a:avLst>
              <a:gd name="adj1" fmla="val 42057"/>
              <a:gd name="adj2" fmla="val -3086"/>
              <a:gd name="adj3" fmla="val 65887"/>
              <a:gd name="adj4" fmla="val -2259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Lectures, (foreign) students and professionals in the field of veterinary 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3816560" y="1993474"/>
            <a:ext cx="1846065" cy="1758037"/>
          </a:xfrm>
          <a:prstGeom prst="borderCallout1">
            <a:avLst>
              <a:gd name="adj1" fmla="val 103310"/>
              <a:gd name="adj2" fmla="val 55796"/>
              <a:gd name="adj3" fmla="val 111439"/>
              <a:gd name="adj4" fmla="val 10258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Lectures, (foreign) students and professionals in the field of medicine (Health Care and Epidemiology)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9444941" y="4107436"/>
            <a:ext cx="2527139" cy="844264"/>
          </a:xfrm>
          <a:prstGeom prst="borderCallout1">
            <a:avLst>
              <a:gd name="adj1" fmla="val 928"/>
              <a:gd name="adj2" fmla="val 51606"/>
              <a:gd name="adj3" fmla="val -41049"/>
              <a:gd name="adj4" fmla="val 359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Teachers and future teachers, lectures and students of Pedagogy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9630137" y="6041984"/>
            <a:ext cx="2561863" cy="738219"/>
          </a:xfrm>
          <a:prstGeom prst="borderCallout1">
            <a:avLst>
              <a:gd name="adj1" fmla="val -3185"/>
              <a:gd name="adj2" fmla="val 34814"/>
              <a:gd name="adj3" fmla="val -56130"/>
              <a:gd name="adj4" fmla="val 1513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Pupils </a:t>
            </a:r>
            <a:r>
              <a:rPr lang="en-US" sz="1600" dirty="0"/>
              <a:t>ages 6-12, </a:t>
            </a:r>
            <a:r>
              <a:rPr lang="en-US" sz="1600" dirty="0" smtClean="0"/>
              <a:t>parents;</a:t>
            </a:r>
          </a:p>
          <a:p>
            <a:pPr algn="ctr"/>
            <a:r>
              <a:rPr lang="en-US" sz="1600" dirty="0" smtClean="0"/>
              <a:t>Patients</a:t>
            </a:r>
            <a:r>
              <a:rPr lang="en-US" sz="1600" dirty="0"/>
              <a:t>, families or animals </a:t>
            </a:r>
            <a:r>
              <a:rPr lang="en-US" sz="1600" dirty="0" smtClean="0"/>
              <a:t>owners</a:t>
            </a:r>
            <a:endParaRPr lang="en-US" sz="1600" dirty="0"/>
          </a:p>
        </p:txBody>
      </p:sp>
      <p:sp>
        <p:nvSpPr>
          <p:cNvPr id="12" name="Line Callout 1 11"/>
          <p:cNvSpPr/>
          <p:nvPr/>
        </p:nvSpPr>
        <p:spPr>
          <a:xfrm>
            <a:off x="3504187" y="4529568"/>
            <a:ext cx="1846065" cy="1758037"/>
          </a:xfrm>
          <a:prstGeom prst="borderCallout1">
            <a:avLst>
              <a:gd name="adj1" fmla="val 55906"/>
              <a:gd name="adj2" fmla="val 104701"/>
              <a:gd name="adj3" fmla="val 79837"/>
              <a:gd name="adj4" fmla="val 14333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Lectures, (foreign) students and professionals in the field of medicine </a:t>
            </a:r>
            <a:r>
              <a:rPr lang="en-US" sz="1600" dirty="0" smtClean="0"/>
              <a:t>&amp; </a:t>
            </a:r>
            <a:r>
              <a:rPr lang="en-US" sz="1600" dirty="0"/>
              <a:t>veterinary</a:t>
            </a:r>
          </a:p>
        </p:txBody>
      </p:sp>
    </p:spTree>
    <p:extLst>
      <p:ext uri="{BB962C8B-B14F-4D97-AF65-F5344CB8AC3E}">
        <p14:creationId xmlns:p14="http://schemas.microsoft.com/office/powerpoint/2010/main" val="12265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Portal – </a:t>
            </a:r>
            <a:r>
              <a:rPr lang="en-US" sz="4400" b="1" dirty="0" smtClean="0">
                <a:hlinkClick r:id="rId3"/>
              </a:rPr>
              <a:t>www.zoeproject.eu</a:t>
            </a:r>
            <a:r>
              <a:rPr lang="en-US" sz="4400" b="1" dirty="0" smtClean="0"/>
              <a:t> </a:t>
            </a:r>
            <a:endParaRPr lang="en-GB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4"/>
          <a:stretch/>
        </p:blipFill>
        <p:spPr>
          <a:xfrm>
            <a:off x="0" y="794390"/>
            <a:ext cx="12192000" cy="606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(1)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206331"/>
            <a:ext cx="11899392" cy="1027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/>
              <a:t>Handbook</a:t>
            </a:r>
            <a:r>
              <a:rPr lang="en-US" dirty="0"/>
              <a:t> of </a:t>
            </a:r>
            <a:r>
              <a:rPr lang="en-US" dirty="0" smtClean="0"/>
              <a:t>main </a:t>
            </a:r>
            <a:r>
              <a:rPr lang="en-US" dirty="0"/>
              <a:t>Zoonotic Diseases </a:t>
            </a:r>
            <a:r>
              <a:rPr lang="en-US" dirty="0" smtClean="0"/>
              <a:t>identified in </a:t>
            </a:r>
            <a:r>
              <a:rPr lang="en-US" dirty="0"/>
              <a:t>4 </a:t>
            </a:r>
            <a:r>
              <a:rPr lang="en-US" dirty="0" smtClean="0"/>
              <a:t>EU countries: Romania, Italy, Croatia</a:t>
            </a:r>
            <a:r>
              <a:rPr lang="en-US" dirty="0"/>
              <a:t>, Lithuania -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zoeproject.eu/zoonoses_state_of_arts.php</a:t>
            </a:r>
            <a:r>
              <a:rPr lang="en-US" dirty="0" smtClean="0"/>
              <a:t>  </a:t>
            </a:r>
            <a:endParaRPr lang="en-US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3" y="2234184"/>
            <a:ext cx="7143036" cy="4526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36" y="1645920"/>
            <a:ext cx="416966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956" y="123339"/>
            <a:ext cx="8183880" cy="833734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Project Activities and Results (2)</a:t>
            </a:r>
            <a:endParaRPr lang="en-GB" sz="32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803739"/>
            <a:ext cx="5742432" cy="3170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/>
              <a:t>Best practices </a:t>
            </a:r>
            <a:r>
              <a:rPr lang="en-US" dirty="0" smtClean="0"/>
              <a:t>on reducing </a:t>
            </a:r>
            <a:r>
              <a:rPr lang="en-US" dirty="0"/>
              <a:t>the risk of infectious diseases transmitted from non-human animals to humans and to provide examples of new tools for diagnosis, prevention and therapy.  </a:t>
            </a:r>
            <a:endParaRPr lang="en-US" dirty="0" smtClean="0"/>
          </a:p>
          <a:p>
            <a:pPr algn="just"/>
            <a:r>
              <a:rPr lang="en-US" dirty="0" smtClean="0"/>
              <a:t>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zoeproject.eu/best_practices.php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13871" cy="1072896"/>
          </a:xfrm>
          <a:prstGeom prst="rect">
            <a:avLst/>
          </a:prstGeom>
        </p:spPr>
      </p:pic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1174150"/>
            <a:ext cx="6047232" cy="568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835</Words>
  <Application>Microsoft Office PowerPoint</Application>
  <PresentationFormat>Widescreen</PresentationFormat>
  <Paragraphs>96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Zoonoses Online Education Project  Online courses with videos for the field of veterinary communication dealing with prevention, diagnosis and treatment of diseases transferable from animals to humans Ref. no.: 2016-1-RO01-KA203-024732 </vt:lpstr>
      <vt:lpstr>The Funding Programme </vt:lpstr>
      <vt:lpstr>Project Partnership</vt:lpstr>
      <vt:lpstr>The Context </vt:lpstr>
      <vt:lpstr>The main aim of the project </vt:lpstr>
      <vt:lpstr>Impact</vt:lpstr>
      <vt:lpstr>Project Portal – www.zoeproject.eu </vt:lpstr>
      <vt:lpstr>Project Activities and Results (1)</vt:lpstr>
      <vt:lpstr>Project Activities and Results (2)</vt:lpstr>
      <vt:lpstr>Project Activities and Results (3)</vt:lpstr>
      <vt:lpstr>Project Activities and Results (4)</vt:lpstr>
      <vt:lpstr>Project Activities and Results (5)</vt:lpstr>
      <vt:lpstr>Project Activities and Results (6)</vt:lpstr>
      <vt:lpstr>Project Activities and Results (7)</vt:lpstr>
      <vt:lpstr>Project Activities and Results (7)</vt:lpstr>
      <vt:lpstr>Project Activities and Results (8)</vt:lpstr>
      <vt:lpstr>Project Activities and Results (9)</vt:lpstr>
      <vt:lpstr>PowerPoint Presentation</vt:lpstr>
      <vt:lpstr>PowerPoint Presentation</vt:lpstr>
      <vt:lpstr>PowerPoint Presentation</vt:lpstr>
      <vt:lpstr>Zoonoses Online Education Project  Online courses with videos for the field of veterinary communication dealing with prevention, diagnosis and treatment of diseases transferable from animals to humans Ref. no.: 2016-1-RO01-KA203-024732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Zoonoses Online Education Project 2nd Transnational Partners Meeting  4-5 May 2017 - Zadar, Croatia</dc:title>
  <dc:creator>Andreea</dc:creator>
  <cp:lastModifiedBy>Andreea Ionel</cp:lastModifiedBy>
  <cp:revision>45</cp:revision>
  <dcterms:created xsi:type="dcterms:W3CDTF">2017-05-02T10:03:05Z</dcterms:created>
  <dcterms:modified xsi:type="dcterms:W3CDTF">2019-03-19T13:47:50Z</dcterms:modified>
</cp:coreProperties>
</file>